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60" r:id="rId5"/>
    <p:sldId id="261" r:id="rId6"/>
    <p:sldId id="259"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13"/>
    <p:restoredTop sz="94721"/>
  </p:normalViewPr>
  <p:slideViewPr>
    <p:cSldViewPr snapToGrid="0">
      <p:cViewPr varScale="1">
        <p:scale>
          <a:sx n="104" d="100"/>
          <a:sy n="104" d="100"/>
        </p:scale>
        <p:origin x="33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1/15/2026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1/15/2026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1/15/2026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1/15/2026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1/15/2026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1/15/2026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1/15/2026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1/15/2026</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1/15/2026</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1/15/2026</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kazo0/DailyReflectio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azo0/DailyReflection-ports/tree/main/DailyReflection.Uno" TargetMode="External"/><Relationship Id="rId2" Type="http://schemas.openxmlformats.org/officeDocument/2006/relationships/hyperlink" Target="https://github.com/kazo0/DailyReflection-ports/tree/main/DailyReflection" TargetMode="External"/><Relationship Id="rId1" Type="http://schemas.openxmlformats.org/officeDocument/2006/relationships/slideLayout" Target="../slideLayouts/slideLayout2.xml"/><Relationship Id="rId4" Type="http://schemas.openxmlformats.org/officeDocument/2006/relationships/hyperlink" Target="https://github.com/kazo0/DailyReflection-ports/tree/main/DailyReflection.Avalonia"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avaloniaui.net/blog/the-future-of-avalonia-s-render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latform.uno/docs/articles/api-differences.html" TargetMode="External"/><Relationship Id="rId2" Type="http://schemas.openxmlformats.org/officeDocument/2006/relationships/hyperlink" Target="https://learn.microsoft.com/en-us/dotnet/maui/xaml/fundamentals/get-started?view=net-maui-10.0" TargetMode="External"/><Relationship Id="rId1" Type="http://schemas.openxmlformats.org/officeDocument/2006/relationships/slideLayout" Target="../slideLayouts/slideLayout2.xml"/><Relationship Id="rId4" Type="http://schemas.openxmlformats.org/officeDocument/2006/relationships/hyperlink" Target="https://avaloniaui.net/blog/from-wpf-to-avalonia-a-guide-for-net-developers-exploring-cross-platform-ui-framework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E642F1F7-6246-4C87-B941-6957B32BD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50B5E4-C3AE-01B9-51A7-DF03327721EC}"/>
              </a:ext>
            </a:extLst>
          </p:cNvPr>
          <p:cNvSpPr>
            <a:spLocks noGrp="1"/>
          </p:cNvSpPr>
          <p:nvPr>
            <p:ph type="ctrTitle"/>
          </p:nvPr>
        </p:nvSpPr>
        <p:spPr>
          <a:xfrm>
            <a:off x="1600200" y="4269282"/>
            <a:ext cx="8991600" cy="1264762"/>
          </a:xfrm>
        </p:spPr>
        <p:txBody>
          <a:bodyPr>
            <a:normAutofit/>
          </a:bodyPr>
          <a:lstStyle/>
          <a:p>
            <a:r>
              <a:rPr lang="en-US" sz="3200"/>
              <a:t>The Wonderful World of .NET Cross-Platform Development</a:t>
            </a:r>
          </a:p>
        </p:txBody>
      </p:sp>
      <p:sp>
        <p:nvSpPr>
          <p:cNvPr id="3" name="Subtitle 2">
            <a:extLst>
              <a:ext uri="{FF2B5EF4-FFF2-40B4-BE49-F238E27FC236}">
                <a16:creationId xmlns:a16="http://schemas.microsoft.com/office/drawing/2014/main" id="{B3BD17BF-A139-37D8-A903-06C4BB8668E3}"/>
              </a:ext>
            </a:extLst>
          </p:cNvPr>
          <p:cNvSpPr>
            <a:spLocks noGrp="1"/>
          </p:cNvSpPr>
          <p:nvPr>
            <p:ph type="subTitle" idx="1"/>
          </p:nvPr>
        </p:nvSpPr>
        <p:spPr>
          <a:xfrm>
            <a:off x="2695194" y="5688535"/>
            <a:ext cx="6801612" cy="536125"/>
          </a:xfrm>
        </p:spPr>
        <p:txBody>
          <a:bodyPr>
            <a:normAutofit/>
          </a:bodyPr>
          <a:lstStyle/>
          <a:p>
            <a:r>
              <a:rPr lang="en-US" sz="1800"/>
              <a:t>Steve Bilogan</a:t>
            </a:r>
          </a:p>
        </p:txBody>
      </p:sp>
      <p:pic>
        <p:nvPicPr>
          <p:cNvPr id="1026" name="Picture 2">
            <a:extLst>
              <a:ext uri="{FF2B5EF4-FFF2-40B4-BE49-F238E27FC236}">
                <a16:creationId xmlns:a16="http://schemas.microsoft.com/office/drawing/2014/main" id="{105498D2-1304-24F1-31EC-66BDE4587E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2912" y="891284"/>
            <a:ext cx="2580894" cy="26944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ue and black design&#10;&#10;AI-generated content may be incorrect.">
            <a:extLst>
              <a:ext uri="{FF2B5EF4-FFF2-40B4-BE49-F238E27FC236}">
                <a16:creationId xmlns:a16="http://schemas.microsoft.com/office/drawing/2014/main" id="{5F923BC1-94FE-61CC-0C84-BC2C7E7993DE}"/>
              </a:ext>
            </a:extLst>
          </p:cNvPr>
          <p:cNvPicPr>
            <a:picLocks noChangeAspect="1"/>
          </p:cNvPicPr>
          <p:nvPr/>
        </p:nvPicPr>
        <p:blipFill>
          <a:blip r:embed="rId3"/>
          <a:stretch>
            <a:fillRect/>
          </a:stretch>
        </p:blipFill>
        <p:spPr>
          <a:xfrm>
            <a:off x="3434672" y="948064"/>
            <a:ext cx="2580895" cy="2580895"/>
          </a:xfrm>
          <a:prstGeom prst="rect">
            <a:avLst/>
          </a:prstGeom>
        </p:spPr>
      </p:pic>
      <p:pic>
        <p:nvPicPr>
          <p:cNvPr id="1028" name="Picture 4" descr="Uno Platform · GitHub">
            <a:extLst>
              <a:ext uri="{FF2B5EF4-FFF2-40B4-BE49-F238E27FC236}">
                <a16:creationId xmlns:a16="http://schemas.microsoft.com/office/drawing/2014/main" id="{C2DC45CD-0C33-C907-DE58-1F36934D4E4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76433" y="948064"/>
            <a:ext cx="2741760" cy="27417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1C2F0D0-4D1A-5B3C-A94A-C4128214FBD7}"/>
              </a:ext>
            </a:extLst>
          </p:cNvPr>
          <p:cNvPicPr>
            <a:picLocks noChangeAspect="1"/>
          </p:cNvPicPr>
          <p:nvPr/>
        </p:nvPicPr>
        <p:blipFill>
          <a:blip r:embed="rId5"/>
          <a:stretch>
            <a:fillRect/>
          </a:stretch>
        </p:blipFill>
        <p:spPr>
          <a:xfrm>
            <a:off x="8918193" y="1000505"/>
            <a:ext cx="2580895" cy="2580895"/>
          </a:xfrm>
          <a:prstGeom prst="rect">
            <a:avLst/>
          </a:prstGeom>
        </p:spPr>
      </p:pic>
      <p:sp>
        <p:nvSpPr>
          <p:cNvPr id="7" name="AutoShape 10" descr="Generated image">
            <a:extLst>
              <a:ext uri="{FF2B5EF4-FFF2-40B4-BE49-F238E27FC236}">
                <a16:creationId xmlns:a16="http://schemas.microsoft.com/office/drawing/2014/main" id="{B2DFA8AA-4048-E98A-F1C0-603424F8DAE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9128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7420F4-E639-ECD7-6CD9-B9D09D824842}"/>
              </a:ext>
            </a:extLst>
          </p:cNvPr>
          <p:cNvSpPr txBox="1">
            <a:spLocks/>
          </p:cNvSpPr>
          <p:nvPr/>
        </p:nvSpPr>
        <p:spPr bwMode="black">
          <a:xfrm>
            <a:off x="6332466" y="799290"/>
            <a:ext cx="5795797" cy="534587"/>
          </a:xfrm>
          <a:prstGeom prst="rect">
            <a:avLst/>
          </a:prstGeom>
          <a:solidFill>
            <a:srgbClr val="FFFFFF"/>
          </a:solidFill>
          <a:ln w="31750" cap="sq">
            <a:solidFill>
              <a:srgbClr val="404040"/>
            </a:solidFill>
            <a:miter lim="800000"/>
          </a:ln>
        </p:spPr>
        <p:txBody>
          <a:bodyPr vert="horz" lIns="182880" tIns="182880" rIns="182880" bIns="182880" rtlCol="0" anchor="ctr">
            <a:normAutofit fontScale="5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A" dirty="0"/>
              <a:t>Avalonia</a:t>
            </a:r>
          </a:p>
        </p:txBody>
      </p:sp>
      <p:sp>
        <p:nvSpPr>
          <p:cNvPr id="5" name="Title 1">
            <a:extLst>
              <a:ext uri="{FF2B5EF4-FFF2-40B4-BE49-F238E27FC236}">
                <a16:creationId xmlns:a16="http://schemas.microsoft.com/office/drawing/2014/main" id="{6D894993-449B-7768-562E-9BF4ADFDA58C}"/>
              </a:ext>
            </a:extLst>
          </p:cNvPr>
          <p:cNvSpPr txBox="1">
            <a:spLocks/>
          </p:cNvSpPr>
          <p:nvPr/>
        </p:nvSpPr>
        <p:spPr bwMode="black">
          <a:xfrm>
            <a:off x="3406008" y="4045921"/>
            <a:ext cx="5852917" cy="534587"/>
          </a:xfrm>
          <a:prstGeom prst="rect">
            <a:avLst/>
          </a:prstGeom>
          <a:solidFill>
            <a:srgbClr val="FFFFFF"/>
          </a:solidFill>
          <a:ln w="31750" cap="sq">
            <a:solidFill>
              <a:srgbClr val="404040"/>
            </a:solidFill>
            <a:miter lim="800000"/>
          </a:ln>
        </p:spPr>
        <p:txBody>
          <a:bodyPr vert="horz" lIns="182880" tIns="182880" rIns="182880" bIns="182880" rtlCol="0" anchor="ctr">
            <a:normAutofit fontScale="5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A" dirty="0"/>
              <a:t>Uno Platform</a:t>
            </a:r>
          </a:p>
        </p:txBody>
      </p:sp>
      <p:sp>
        <p:nvSpPr>
          <p:cNvPr id="6" name="Title 1">
            <a:extLst>
              <a:ext uri="{FF2B5EF4-FFF2-40B4-BE49-F238E27FC236}">
                <a16:creationId xmlns:a16="http://schemas.microsoft.com/office/drawing/2014/main" id="{910B25DE-C490-89E0-6024-2E0DCE49873E}"/>
              </a:ext>
            </a:extLst>
          </p:cNvPr>
          <p:cNvSpPr txBox="1">
            <a:spLocks/>
          </p:cNvSpPr>
          <p:nvPr/>
        </p:nvSpPr>
        <p:spPr bwMode="black">
          <a:xfrm>
            <a:off x="147504" y="799289"/>
            <a:ext cx="5852917" cy="534588"/>
          </a:xfrm>
          <a:prstGeom prst="rect">
            <a:avLst/>
          </a:prstGeom>
          <a:solidFill>
            <a:srgbClr val="FFFFFF"/>
          </a:solidFill>
          <a:ln w="31750" cap="sq">
            <a:solidFill>
              <a:srgbClr val="404040"/>
            </a:solidFill>
            <a:miter lim="800000"/>
          </a:ln>
        </p:spPr>
        <p:txBody>
          <a:bodyPr vert="horz" lIns="182880" tIns="182880" rIns="182880" bIns="182880" rtlCol="0" anchor="ctr">
            <a:normAutofit fontScale="5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CA" dirty="0"/>
              <a:t>.NET MAUI</a:t>
            </a:r>
          </a:p>
        </p:txBody>
      </p:sp>
      <p:pic>
        <p:nvPicPr>
          <p:cNvPr id="18" name="Picture 17">
            <a:extLst>
              <a:ext uri="{FF2B5EF4-FFF2-40B4-BE49-F238E27FC236}">
                <a16:creationId xmlns:a16="http://schemas.microsoft.com/office/drawing/2014/main" id="{EB7AC99C-6470-EF83-A64B-5BD64F9D948D}"/>
              </a:ext>
            </a:extLst>
          </p:cNvPr>
          <p:cNvPicPr>
            <a:picLocks noChangeAspect="1"/>
          </p:cNvPicPr>
          <p:nvPr/>
        </p:nvPicPr>
        <p:blipFill>
          <a:blip r:embed="rId2"/>
          <a:stretch>
            <a:fillRect/>
          </a:stretch>
        </p:blipFill>
        <p:spPr>
          <a:xfrm>
            <a:off x="147504" y="1755878"/>
            <a:ext cx="5858068" cy="2179039"/>
          </a:xfrm>
          <a:prstGeom prst="rect">
            <a:avLst/>
          </a:prstGeom>
        </p:spPr>
      </p:pic>
      <p:pic>
        <p:nvPicPr>
          <p:cNvPr id="20" name="Picture 19">
            <a:extLst>
              <a:ext uri="{FF2B5EF4-FFF2-40B4-BE49-F238E27FC236}">
                <a16:creationId xmlns:a16="http://schemas.microsoft.com/office/drawing/2014/main" id="{AEEDAE9F-450D-DBEA-E5A6-F24BC7305D61}"/>
              </a:ext>
            </a:extLst>
          </p:cNvPr>
          <p:cNvPicPr>
            <a:picLocks noChangeAspect="1"/>
          </p:cNvPicPr>
          <p:nvPr/>
        </p:nvPicPr>
        <p:blipFill>
          <a:blip r:embed="rId3"/>
          <a:stretch>
            <a:fillRect/>
          </a:stretch>
        </p:blipFill>
        <p:spPr>
          <a:xfrm>
            <a:off x="2755025" y="4678962"/>
            <a:ext cx="7154882" cy="2179038"/>
          </a:xfrm>
          <a:prstGeom prst="rect">
            <a:avLst/>
          </a:prstGeom>
        </p:spPr>
      </p:pic>
      <p:pic>
        <p:nvPicPr>
          <p:cNvPr id="22" name="Picture 21">
            <a:extLst>
              <a:ext uri="{FF2B5EF4-FFF2-40B4-BE49-F238E27FC236}">
                <a16:creationId xmlns:a16="http://schemas.microsoft.com/office/drawing/2014/main" id="{86EDB74F-E9B0-CD42-7EE0-42B76C1A8089}"/>
              </a:ext>
            </a:extLst>
          </p:cNvPr>
          <p:cNvPicPr>
            <a:picLocks noChangeAspect="1"/>
          </p:cNvPicPr>
          <p:nvPr/>
        </p:nvPicPr>
        <p:blipFill>
          <a:blip r:embed="rId4"/>
          <a:stretch>
            <a:fillRect/>
          </a:stretch>
        </p:blipFill>
        <p:spPr>
          <a:xfrm>
            <a:off x="6332466" y="1722559"/>
            <a:ext cx="5795797" cy="2179040"/>
          </a:xfrm>
          <a:prstGeom prst="rect">
            <a:avLst/>
          </a:prstGeom>
        </p:spPr>
      </p:pic>
    </p:spTree>
    <p:extLst>
      <p:ext uri="{BB962C8B-B14F-4D97-AF65-F5344CB8AC3E}">
        <p14:creationId xmlns:p14="http://schemas.microsoft.com/office/powerpoint/2010/main" val="21105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7894"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EABC92-8DFF-1190-C753-4380F93FBBFE}"/>
              </a:ext>
            </a:extLst>
          </p:cNvPr>
          <p:cNvSpPr>
            <a:spLocks noGrp="1"/>
          </p:cNvSpPr>
          <p:nvPr>
            <p:ph type="title"/>
          </p:nvPr>
        </p:nvSpPr>
        <p:spPr>
          <a:xfrm>
            <a:off x="1121344" y="1586484"/>
            <a:ext cx="3685032" cy="3685032"/>
          </a:xfrm>
          <a:prstGeom prst="ellipse">
            <a:avLst/>
          </a:prstGeom>
          <a:solidFill>
            <a:schemeClr val="accent2"/>
          </a:solidFill>
          <a:ln>
            <a:noFill/>
          </a:ln>
        </p:spPr>
        <p:txBody>
          <a:bodyPr>
            <a:normAutofit/>
          </a:bodyPr>
          <a:lstStyle/>
          <a:p>
            <a:r>
              <a:rPr lang="en-CA" sz="3000">
                <a:solidFill>
                  <a:srgbClr val="FFFFFF"/>
                </a:solidFill>
              </a:rPr>
              <a:t>Time for Demos!</a:t>
            </a:r>
          </a:p>
        </p:txBody>
      </p:sp>
      <p:sp>
        <p:nvSpPr>
          <p:cNvPr id="10" name="Rectangle 9">
            <a:extLst>
              <a:ext uri="{FF2B5EF4-FFF2-40B4-BE49-F238E27FC236}">
                <a16:creationId xmlns:a16="http://schemas.microsoft.com/office/drawing/2014/main" id="{5E5436DB-4E8B-43A5-AE55-1C527B62E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8743" y="797433"/>
            <a:ext cx="5934456"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3335" y="960120"/>
            <a:ext cx="560527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0" name="Picture 8" descr="undefined">
            <a:extLst>
              <a:ext uri="{FF2B5EF4-FFF2-40B4-BE49-F238E27FC236}">
                <a16:creationId xmlns:a16="http://schemas.microsoft.com/office/drawing/2014/main" id="{407B98F0-C123-97C7-19B9-C5EDA849F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3454" y="2101169"/>
            <a:ext cx="3685033" cy="36850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5A0A028-AF2C-93E9-D5C6-4C786E9D3CE5}"/>
              </a:ext>
            </a:extLst>
          </p:cNvPr>
          <p:cNvSpPr txBox="1"/>
          <p:nvPr/>
        </p:nvSpPr>
        <p:spPr>
          <a:xfrm>
            <a:off x="7320575" y="1553761"/>
            <a:ext cx="3368120" cy="769441"/>
          </a:xfrm>
          <a:prstGeom prst="rect">
            <a:avLst/>
          </a:prstGeom>
          <a:noFill/>
        </p:spPr>
        <p:txBody>
          <a:bodyPr wrap="square" rtlCol="0">
            <a:spAutoFit/>
          </a:bodyPr>
          <a:lstStyle/>
          <a:p>
            <a:r>
              <a:rPr lang="en-CA" sz="4400" dirty="0"/>
              <a:t>See you in</a:t>
            </a:r>
          </a:p>
        </p:txBody>
      </p:sp>
    </p:spTree>
    <p:extLst>
      <p:ext uri="{BB962C8B-B14F-4D97-AF65-F5344CB8AC3E}">
        <p14:creationId xmlns:p14="http://schemas.microsoft.com/office/powerpoint/2010/main" val="3716939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F5913D-C466-E4B4-C222-5D90D2A2B94E}"/>
              </a:ext>
            </a:extLst>
          </p:cNvPr>
          <p:cNvSpPr>
            <a:spLocks noGrp="1"/>
          </p:cNvSpPr>
          <p:nvPr>
            <p:ph type="title"/>
          </p:nvPr>
        </p:nvSpPr>
        <p:spPr>
          <a:xfrm>
            <a:off x="640080" y="2681105"/>
            <a:ext cx="3401568" cy="1495794"/>
          </a:xfrm>
          <a:solidFill>
            <a:srgbClr val="FFFFFF"/>
          </a:solidFill>
          <a:ln>
            <a:solidFill>
              <a:srgbClr val="262626"/>
            </a:solidFill>
          </a:ln>
        </p:spPr>
        <p:txBody>
          <a:bodyPr>
            <a:normAutofit/>
          </a:bodyPr>
          <a:lstStyle/>
          <a:p>
            <a:r>
              <a:rPr lang="en-CA" dirty="0"/>
              <a:t>A Migration Story…</a:t>
            </a:r>
          </a:p>
        </p:txBody>
      </p:sp>
      <p:sp useBgFill="1">
        <p:nvSpPr>
          <p:cNvPr id="17" name="Rectangle 16">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2325C0B-B283-7657-E7A2-207099F2B3A7}"/>
              </a:ext>
            </a:extLst>
          </p:cNvPr>
          <p:cNvGrpSpPr/>
          <p:nvPr/>
        </p:nvGrpSpPr>
        <p:grpSpPr>
          <a:xfrm>
            <a:off x="5378335" y="1289725"/>
            <a:ext cx="6151563" cy="4278548"/>
            <a:chOff x="2509184" y="2340152"/>
            <a:chExt cx="5428941" cy="3775948"/>
          </a:xfrm>
        </p:grpSpPr>
        <p:pic>
          <p:nvPicPr>
            <p:cNvPr id="5" name="Picture 4">
              <a:extLst>
                <a:ext uri="{FF2B5EF4-FFF2-40B4-BE49-F238E27FC236}">
                  <a16:creationId xmlns:a16="http://schemas.microsoft.com/office/drawing/2014/main" id="{01C22AB6-34C2-12B5-8C1C-62E6CC4E4046}"/>
                </a:ext>
              </a:extLst>
            </p:cNvPr>
            <p:cNvPicPr>
              <a:picLocks noChangeAspect="1"/>
            </p:cNvPicPr>
            <p:nvPr/>
          </p:nvPicPr>
          <p:blipFill>
            <a:blip r:embed="rId2"/>
            <a:stretch>
              <a:fillRect/>
            </a:stretch>
          </p:blipFill>
          <p:spPr>
            <a:xfrm>
              <a:off x="6193436" y="2340152"/>
              <a:ext cx="1744689" cy="3775947"/>
            </a:xfrm>
            <a:prstGeom prst="rect">
              <a:avLst/>
            </a:prstGeom>
          </p:spPr>
        </p:pic>
        <p:pic>
          <p:nvPicPr>
            <p:cNvPr id="7" name="Picture 6">
              <a:extLst>
                <a:ext uri="{FF2B5EF4-FFF2-40B4-BE49-F238E27FC236}">
                  <a16:creationId xmlns:a16="http://schemas.microsoft.com/office/drawing/2014/main" id="{4BD8F253-0E98-F412-3123-9582184A612C}"/>
                </a:ext>
              </a:extLst>
            </p:cNvPr>
            <p:cNvPicPr>
              <a:picLocks noChangeAspect="1"/>
            </p:cNvPicPr>
            <p:nvPr/>
          </p:nvPicPr>
          <p:blipFill>
            <a:blip r:embed="rId3"/>
            <a:stretch>
              <a:fillRect/>
            </a:stretch>
          </p:blipFill>
          <p:spPr>
            <a:xfrm>
              <a:off x="4351310" y="2340152"/>
              <a:ext cx="1744690" cy="3775948"/>
            </a:xfrm>
            <a:prstGeom prst="rect">
              <a:avLst/>
            </a:prstGeom>
          </p:spPr>
        </p:pic>
        <p:pic>
          <p:nvPicPr>
            <p:cNvPr id="9" name="Picture 8">
              <a:extLst>
                <a:ext uri="{FF2B5EF4-FFF2-40B4-BE49-F238E27FC236}">
                  <a16:creationId xmlns:a16="http://schemas.microsoft.com/office/drawing/2014/main" id="{6D776115-E46C-983B-A219-5C5D7C0FA30B}"/>
                </a:ext>
              </a:extLst>
            </p:cNvPr>
            <p:cNvPicPr>
              <a:picLocks noChangeAspect="1"/>
            </p:cNvPicPr>
            <p:nvPr/>
          </p:nvPicPr>
          <p:blipFill>
            <a:blip r:embed="rId4"/>
            <a:stretch>
              <a:fillRect/>
            </a:stretch>
          </p:blipFill>
          <p:spPr>
            <a:xfrm>
              <a:off x="2509184" y="2340152"/>
              <a:ext cx="1744690" cy="3775947"/>
            </a:xfrm>
            <a:prstGeom prst="rect">
              <a:avLst/>
            </a:prstGeom>
          </p:spPr>
        </p:pic>
      </p:grpSp>
    </p:spTree>
    <p:extLst>
      <p:ext uri="{BB962C8B-B14F-4D97-AF65-F5344CB8AC3E}">
        <p14:creationId xmlns:p14="http://schemas.microsoft.com/office/powerpoint/2010/main" val="1480826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1923-5C7B-55A7-8E75-DCC393BB94FD}"/>
              </a:ext>
            </a:extLst>
          </p:cNvPr>
          <p:cNvSpPr>
            <a:spLocks noGrp="1"/>
          </p:cNvSpPr>
          <p:nvPr>
            <p:ph type="title"/>
          </p:nvPr>
        </p:nvSpPr>
        <p:spPr/>
        <p:txBody>
          <a:bodyPr/>
          <a:lstStyle/>
          <a:p>
            <a:r>
              <a:rPr lang="en-CA" dirty="0"/>
              <a:t>A Migration Story </a:t>
            </a:r>
            <a:r>
              <a:rPr lang="en-CA" sz="1800" dirty="0"/>
              <a:t>(cont.)</a:t>
            </a:r>
            <a:endParaRPr lang="en-CA" dirty="0"/>
          </a:p>
        </p:txBody>
      </p:sp>
      <p:sp>
        <p:nvSpPr>
          <p:cNvPr id="3" name="Content Placeholder 2">
            <a:extLst>
              <a:ext uri="{FF2B5EF4-FFF2-40B4-BE49-F238E27FC236}">
                <a16:creationId xmlns:a16="http://schemas.microsoft.com/office/drawing/2014/main" id="{5DE9CCAE-4B0E-D7E5-F410-4F762631A7AA}"/>
              </a:ext>
            </a:extLst>
          </p:cNvPr>
          <p:cNvSpPr>
            <a:spLocks noGrp="1"/>
          </p:cNvSpPr>
          <p:nvPr>
            <p:ph idx="1"/>
          </p:nvPr>
        </p:nvSpPr>
        <p:spPr/>
        <p:txBody>
          <a:bodyPr/>
          <a:lstStyle/>
          <a:p>
            <a:r>
              <a:rPr lang="en-CA" dirty="0" err="1"/>
              <a:t>Xamarin.Forms</a:t>
            </a:r>
            <a:r>
              <a:rPr lang="en-CA" dirty="0"/>
              <a:t> app</a:t>
            </a:r>
          </a:p>
          <a:p>
            <a:r>
              <a:rPr lang="en-CA" dirty="0"/>
              <a:t>Built and released in Oct 2020 for Android and iOS</a:t>
            </a:r>
          </a:p>
          <a:p>
            <a:r>
              <a:rPr lang="en-CA" dirty="0"/>
              <a:t>Daily readings loaded from a </a:t>
            </a:r>
            <a:r>
              <a:rPr lang="en-CA" dirty="0" err="1"/>
              <a:t>sqlite</a:t>
            </a:r>
            <a:r>
              <a:rPr lang="en-CA" dirty="0"/>
              <a:t> </a:t>
            </a:r>
            <a:r>
              <a:rPr lang="en-CA" dirty="0" err="1"/>
              <a:t>db</a:t>
            </a:r>
            <a:endParaRPr lang="en-CA" dirty="0"/>
          </a:p>
          <a:p>
            <a:r>
              <a:rPr lang="en-CA" dirty="0"/>
              <a:t>Native local notification support for daily reminders</a:t>
            </a:r>
          </a:p>
          <a:p>
            <a:r>
              <a:rPr lang="en-CA" dirty="0" err="1"/>
              <a:t>Xamarin.Essentials</a:t>
            </a:r>
            <a:r>
              <a:rPr lang="en-CA" dirty="0"/>
              <a:t> for </a:t>
            </a:r>
            <a:r>
              <a:rPr lang="en-CA" dirty="0" err="1"/>
              <a:t>xplat</a:t>
            </a:r>
            <a:r>
              <a:rPr lang="en-CA" dirty="0"/>
              <a:t> Preferences, Share APIs</a:t>
            </a:r>
          </a:p>
          <a:p>
            <a:r>
              <a:rPr lang="en-CA" dirty="0"/>
              <a:t>Automated UI Tests (</a:t>
            </a:r>
            <a:r>
              <a:rPr lang="en-CA" dirty="0" err="1"/>
              <a:t>Xamarin.UITest</a:t>
            </a:r>
            <a:r>
              <a:rPr lang="en-CA" dirty="0"/>
              <a:t>)</a:t>
            </a:r>
          </a:p>
          <a:p>
            <a:r>
              <a:rPr lang="en-CA" dirty="0">
                <a:hlinkClick r:id="rId2"/>
              </a:rPr>
              <a:t>https://github.com/kazo0/DailyReflection</a:t>
            </a:r>
            <a:endParaRPr lang="en-CA" dirty="0"/>
          </a:p>
          <a:p>
            <a:endParaRPr lang="en-CA" dirty="0"/>
          </a:p>
        </p:txBody>
      </p:sp>
    </p:spTree>
    <p:extLst>
      <p:ext uri="{BB962C8B-B14F-4D97-AF65-F5344CB8AC3E}">
        <p14:creationId xmlns:p14="http://schemas.microsoft.com/office/powerpoint/2010/main" val="4150918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F3C8-14E3-F9B0-0903-F181AA592417}"/>
              </a:ext>
            </a:extLst>
          </p:cNvPr>
          <p:cNvSpPr>
            <a:spLocks noGrp="1"/>
          </p:cNvSpPr>
          <p:nvPr>
            <p:ph type="title"/>
          </p:nvPr>
        </p:nvSpPr>
        <p:spPr/>
        <p:txBody>
          <a:bodyPr/>
          <a:lstStyle/>
          <a:p>
            <a:r>
              <a:rPr lang="en-CA" dirty="0"/>
              <a:t>A Migration Story </a:t>
            </a:r>
            <a:r>
              <a:rPr lang="en-CA" sz="1800" dirty="0"/>
              <a:t>(cont.)</a:t>
            </a:r>
            <a:endParaRPr lang="en-CA" dirty="0"/>
          </a:p>
        </p:txBody>
      </p:sp>
      <p:sp>
        <p:nvSpPr>
          <p:cNvPr id="3" name="Content Placeholder 2">
            <a:extLst>
              <a:ext uri="{FF2B5EF4-FFF2-40B4-BE49-F238E27FC236}">
                <a16:creationId xmlns:a16="http://schemas.microsoft.com/office/drawing/2014/main" id="{19C84C89-535C-EB5E-9B86-C69332C79858}"/>
              </a:ext>
            </a:extLst>
          </p:cNvPr>
          <p:cNvSpPr>
            <a:spLocks noGrp="1"/>
          </p:cNvSpPr>
          <p:nvPr>
            <p:ph idx="1"/>
          </p:nvPr>
        </p:nvSpPr>
        <p:spPr>
          <a:xfrm>
            <a:off x="2231135" y="2638044"/>
            <a:ext cx="8305943" cy="3101983"/>
          </a:xfrm>
        </p:spPr>
        <p:txBody>
          <a:bodyPr/>
          <a:lstStyle/>
          <a:p>
            <a:r>
              <a:rPr lang="en-CA" dirty="0"/>
              <a:t>Initial port to MAUI: </a:t>
            </a:r>
            <a:r>
              <a:rPr lang="en-CA" dirty="0">
                <a:hlinkClick r:id="rId2"/>
              </a:rPr>
              <a:t>https://github.com/kazo0/DailyReflection-ports/tree/main/DailyReflection</a:t>
            </a:r>
            <a:endParaRPr lang="en-CA" dirty="0"/>
          </a:p>
          <a:p>
            <a:r>
              <a:rPr lang="en-CA" dirty="0"/>
              <a:t>Refactoring Presentation and Service layers to be UI Framework agnostic</a:t>
            </a:r>
          </a:p>
          <a:p>
            <a:r>
              <a:rPr lang="en-CA" dirty="0"/>
              <a:t>Followed up with initial ports to:</a:t>
            </a:r>
          </a:p>
          <a:p>
            <a:pPr lvl="1"/>
            <a:r>
              <a:rPr lang="en-CA" dirty="0"/>
              <a:t>Uno: </a:t>
            </a:r>
            <a:r>
              <a:rPr lang="en-CA" dirty="0">
                <a:hlinkClick r:id="rId3"/>
              </a:rPr>
              <a:t>https://github.com/kazo0/DailyReflection-ports/tree/main/DailyReflection.Uno</a:t>
            </a:r>
            <a:endParaRPr lang="en-CA" dirty="0"/>
          </a:p>
          <a:p>
            <a:pPr lvl="1"/>
            <a:r>
              <a:rPr lang="en-CA" dirty="0"/>
              <a:t>Avalonia: </a:t>
            </a:r>
            <a:r>
              <a:rPr lang="en-CA" dirty="0">
                <a:hlinkClick r:id="rId4"/>
              </a:rPr>
              <a:t>https://github.com/kazo0/DailyReflection-ports/tree/main/DailyReflection.Avalonia</a:t>
            </a:r>
            <a:endParaRPr lang="en-CA" dirty="0"/>
          </a:p>
          <a:p>
            <a:pPr lvl="1"/>
            <a:endParaRPr lang="en-CA" dirty="0"/>
          </a:p>
          <a:p>
            <a:endParaRPr lang="en-CA" dirty="0"/>
          </a:p>
          <a:p>
            <a:pPr lvl="1"/>
            <a:endParaRPr lang="en-CA" dirty="0"/>
          </a:p>
        </p:txBody>
      </p:sp>
    </p:spTree>
    <p:extLst>
      <p:ext uri="{BB962C8B-B14F-4D97-AF65-F5344CB8AC3E}">
        <p14:creationId xmlns:p14="http://schemas.microsoft.com/office/powerpoint/2010/main" val="4125032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5FE32-E1A0-B834-5359-55B6F852E02B}"/>
              </a:ext>
            </a:extLst>
          </p:cNvPr>
          <p:cNvSpPr>
            <a:spLocks noGrp="1"/>
          </p:cNvSpPr>
          <p:nvPr>
            <p:ph type="title"/>
          </p:nvPr>
        </p:nvSpPr>
        <p:spPr/>
        <p:txBody>
          <a:bodyPr/>
          <a:lstStyle/>
          <a:p>
            <a:r>
              <a:rPr lang="en-US" dirty="0"/>
              <a:t>Frameworks (At a Glance)</a:t>
            </a:r>
          </a:p>
        </p:txBody>
      </p:sp>
      <p:pic>
        <p:nvPicPr>
          <p:cNvPr id="4" name="Picture 3">
            <a:extLst>
              <a:ext uri="{FF2B5EF4-FFF2-40B4-BE49-F238E27FC236}">
                <a16:creationId xmlns:a16="http://schemas.microsoft.com/office/drawing/2014/main" id="{D831F805-73C5-70F8-0FCE-3C5C9E623BCB}"/>
              </a:ext>
            </a:extLst>
          </p:cNvPr>
          <p:cNvPicPr>
            <a:picLocks noChangeAspect="1"/>
          </p:cNvPicPr>
          <p:nvPr/>
        </p:nvPicPr>
        <p:blipFill>
          <a:blip r:embed="rId2"/>
          <a:stretch>
            <a:fillRect/>
          </a:stretch>
        </p:blipFill>
        <p:spPr>
          <a:xfrm>
            <a:off x="479853" y="2898756"/>
            <a:ext cx="11536485" cy="2711212"/>
          </a:xfrm>
          <a:prstGeom prst="rect">
            <a:avLst/>
          </a:prstGeom>
        </p:spPr>
      </p:pic>
    </p:spTree>
    <p:extLst>
      <p:ext uri="{BB962C8B-B14F-4D97-AF65-F5344CB8AC3E}">
        <p14:creationId xmlns:p14="http://schemas.microsoft.com/office/powerpoint/2010/main" val="3176565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499302-DD65-43FC-AFCE-3EF013827A63}"/>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.NET MAUI Report Card</a:t>
            </a:r>
          </a:p>
        </p:txBody>
      </p:sp>
      <p:sp>
        <p:nvSpPr>
          <p:cNvPr id="3" name="Content Placeholder 2">
            <a:extLst>
              <a:ext uri="{FF2B5EF4-FFF2-40B4-BE49-F238E27FC236}">
                <a16:creationId xmlns:a16="http://schemas.microsoft.com/office/drawing/2014/main" id="{20877119-90BE-0C7C-17D4-56C1AEDA1E08}"/>
              </a:ext>
            </a:extLst>
          </p:cNvPr>
          <p:cNvSpPr>
            <a:spLocks noGrp="1"/>
          </p:cNvSpPr>
          <p:nvPr>
            <p:ph idx="1"/>
          </p:nvPr>
        </p:nvSpPr>
        <p:spPr>
          <a:xfrm>
            <a:off x="5591695" y="1402080"/>
            <a:ext cx="5320696" cy="4053840"/>
          </a:xfrm>
        </p:spPr>
        <p:txBody>
          <a:bodyPr anchor="ctr">
            <a:normAutofit/>
          </a:bodyPr>
          <a:lstStyle/>
          <a:p>
            <a:r>
              <a:rPr lang="en-US" dirty="0"/>
              <a:t>Official evolution of </a:t>
            </a:r>
            <a:r>
              <a:rPr lang="en-US" dirty="0" err="1"/>
              <a:t>Xamarin.Forms</a:t>
            </a:r>
            <a:r>
              <a:rPr lang="en-US" dirty="0"/>
              <a:t> (Deprecated May 2024)</a:t>
            </a:r>
          </a:p>
          <a:p>
            <a:r>
              <a:rPr lang="en-US" dirty="0"/>
              <a:t>Native UI Rendering (through Handlers)</a:t>
            </a:r>
          </a:p>
          <a:p>
            <a:r>
              <a:rPr lang="en-US" dirty="0"/>
              <a:t>Unified project system (single .</a:t>
            </a:r>
            <a:r>
              <a:rPr lang="en-US" dirty="0" err="1"/>
              <a:t>csproj</a:t>
            </a:r>
            <a:r>
              <a:rPr lang="en-US" dirty="0"/>
              <a:t>)</a:t>
            </a:r>
          </a:p>
          <a:p>
            <a:r>
              <a:rPr lang="en-US" dirty="0"/>
              <a:t>XAML for UI definition</a:t>
            </a:r>
          </a:p>
          <a:p>
            <a:r>
              <a:rPr lang="en-US" dirty="0"/>
              <a:t>Support for iOS, Android, Windows (</a:t>
            </a:r>
            <a:r>
              <a:rPr lang="en-US" dirty="0" err="1"/>
              <a:t>WinUI</a:t>
            </a:r>
            <a:r>
              <a:rPr lang="en-US" dirty="0"/>
              <a:t> 3), macOS (Mac Catalyst), Tizen (via Samsung)</a:t>
            </a:r>
          </a:p>
        </p:txBody>
      </p:sp>
      <p:pic>
        <p:nvPicPr>
          <p:cNvPr id="4" name="Picture 3" descr="A blue and black design&#10;&#10;AI-generated content may be incorrect.">
            <a:extLst>
              <a:ext uri="{FF2B5EF4-FFF2-40B4-BE49-F238E27FC236}">
                <a16:creationId xmlns:a16="http://schemas.microsoft.com/office/drawing/2014/main" id="{92025746-291B-8046-70C3-3E8DA2F20D88}"/>
              </a:ext>
            </a:extLst>
          </p:cNvPr>
          <p:cNvPicPr>
            <a:picLocks noChangeAspect="1"/>
          </p:cNvPicPr>
          <p:nvPr/>
        </p:nvPicPr>
        <p:blipFill>
          <a:blip r:embed="rId2"/>
          <a:stretch>
            <a:fillRect/>
          </a:stretch>
        </p:blipFill>
        <p:spPr>
          <a:xfrm>
            <a:off x="0" y="0"/>
            <a:ext cx="720000" cy="720000"/>
          </a:xfrm>
          <a:prstGeom prst="rect">
            <a:avLst/>
          </a:prstGeom>
        </p:spPr>
      </p:pic>
    </p:spTree>
    <p:extLst>
      <p:ext uri="{BB962C8B-B14F-4D97-AF65-F5344CB8AC3E}">
        <p14:creationId xmlns:p14="http://schemas.microsoft.com/office/powerpoint/2010/main" val="2517159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F13586-B25B-3AC1-9A82-2FDDE8AB48C0}"/>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316E3CF3-CCD3-F3ED-7905-C796EB33B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325B37C-48E9-BCBF-F533-C42504151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7F7CAE1-9CB9-D364-F85D-D9A0CB2642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552035-B861-2BD4-687E-21FC402B2187}"/>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Uno </a:t>
            </a:r>
            <a:r>
              <a:rPr lang="en-US" sz="3000" dirty="0" err="1">
                <a:solidFill>
                  <a:srgbClr val="FFFFFF"/>
                </a:solidFill>
              </a:rPr>
              <a:t>PlatformReport</a:t>
            </a:r>
            <a:r>
              <a:rPr lang="en-US" sz="3000" dirty="0">
                <a:solidFill>
                  <a:srgbClr val="FFFFFF"/>
                </a:solidFill>
              </a:rPr>
              <a:t> Card</a:t>
            </a:r>
          </a:p>
        </p:txBody>
      </p:sp>
      <p:sp>
        <p:nvSpPr>
          <p:cNvPr id="3" name="Content Placeholder 2">
            <a:extLst>
              <a:ext uri="{FF2B5EF4-FFF2-40B4-BE49-F238E27FC236}">
                <a16:creationId xmlns:a16="http://schemas.microsoft.com/office/drawing/2014/main" id="{6C4E1263-8290-944B-AC14-C553817FD57A}"/>
              </a:ext>
            </a:extLst>
          </p:cNvPr>
          <p:cNvSpPr>
            <a:spLocks noGrp="1"/>
          </p:cNvSpPr>
          <p:nvPr>
            <p:ph idx="1"/>
          </p:nvPr>
        </p:nvSpPr>
        <p:spPr>
          <a:xfrm>
            <a:off x="5591695" y="1402080"/>
            <a:ext cx="5320696" cy="4053840"/>
          </a:xfrm>
        </p:spPr>
        <p:txBody>
          <a:bodyPr anchor="ctr">
            <a:normAutofit/>
          </a:bodyPr>
          <a:lstStyle/>
          <a:p>
            <a:r>
              <a:rPr lang="en-US" dirty="0"/>
              <a:t>Officially announced and open-sourced in May 2018</a:t>
            </a:r>
          </a:p>
          <a:p>
            <a:r>
              <a:rPr lang="en-US" dirty="0"/>
              <a:t>Native and </a:t>
            </a:r>
            <a:r>
              <a:rPr lang="en-US" dirty="0" err="1"/>
              <a:t>Skia</a:t>
            </a:r>
            <a:r>
              <a:rPr lang="en-US" dirty="0"/>
              <a:t>-based rendering engines (customizable)</a:t>
            </a:r>
          </a:p>
          <a:p>
            <a:r>
              <a:rPr lang="en-US" dirty="0"/>
              <a:t>Unified project system (single .</a:t>
            </a:r>
            <a:r>
              <a:rPr lang="en-US" dirty="0" err="1"/>
              <a:t>csproj</a:t>
            </a:r>
            <a:r>
              <a:rPr lang="en-US" dirty="0"/>
              <a:t>, </a:t>
            </a:r>
            <a:r>
              <a:rPr lang="en-US" dirty="0" err="1"/>
              <a:t>sdk</a:t>
            </a:r>
            <a:r>
              <a:rPr lang="en-US" dirty="0"/>
              <a:t>-style project)</a:t>
            </a:r>
          </a:p>
          <a:p>
            <a:r>
              <a:rPr lang="en-US" dirty="0"/>
              <a:t>XAML/C# for UI definition</a:t>
            </a:r>
          </a:p>
          <a:p>
            <a:r>
              <a:rPr lang="en-US" dirty="0"/>
              <a:t>Official support for iOS, Android, Windows, macOS, Linux, </a:t>
            </a:r>
            <a:r>
              <a:rPr lang="en-US" dirty="0" err="1"/>
              <a:t>WebAssembly</a:t>
            </a:r>
            <a:r>
              <a:rPr lang="en-US" dirty="0"/>
              <a:t>, </a:t>
            </a:r>
          </a:p>
          <a:p>
            <a:r>
              <a:rPr lang="en-US" dirty="0"/>
              <a:t>Targets single-target desktop via </a:t>
            </a:r>
            <a:r>
              <a:rPr lang="en-US" dirty="0" err="1"/>
              <a:t>skia</a:t>
            </a:r>
            <a:r>
              <a:rPr lang="en-US" dirty="0"/>
              <a:t> backend. </a:t>
            </a:r>
          </a:p>
          <a:p>
            <a:r>
              <a:rPr lang="en-US" dirty="0"/>
              <a:t>Maintains support for native Windows </a:t>
            </a:r>
            <a:r>
              <a:rPr lang="en-US" dirty="0" err="1"/>
              <a:t>WinUI</a:t>
            </a:r>
            <a:r>
              <a:rPr lang="en-US" dirty="0"/>
              <a:t> 3 Desktop apps as well</a:t>
            </a:r>
          </a:p>
        </p:txBody>
      </p:sp>
      <p:pic>
        <p:nvPicPr>
          <p:cNvPr id="4" name="Picture 4" descr="Uno Platform · GitHub">
            <a:extLst>
              <a:ext uri="{FF2B5EF4-FFF2-40B4-BE49-F238E27FC236}">
                <a16:creationId xmlns:a16="http://schemas.microsoft.com/office/drawing/2014/main" id="{41A44F09-859B-E145-279E-3F67C21386D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678" y="-127006"/>
            <a:ext cx="1641765" cy="1641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5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A46E12-D705-40EE-AC5D-306875DFD974}"/>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CA69A3D-269E-0969-16A9-A35B6185C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A49494C-4C06-19D8-B005-6CF093016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07CD67C-4669-9A37-E8EF-9C93C6538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352930-16E9-F11B-91EB-A25EFED297F8}"/>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err="1">
                <a:solidFill>
                  <a:srgbClr val="FFFFFF"/>
                </a:solidFill>
              </a:rPr>
              <a:t>AvaloniaReport</a:t>
            </a:r>
            <a:r>
              <a:rPr lang="en-US" sz="3000" dirty="0">
                <a:solidFill>
                  <a:srgbClr val="FFFFFF"/>
                </a:solidFill>
              </a:rPr>
              <a:t> Card</a:t>
            </a:r>
          </a:p>
        </p:txBody>
      </p:sp>
      <p:sp>
        <p:nvSpPr>
          <p:cNvPr id="3" name="Content Placeholder 2">
            <a:extLst>
              <a:ext uri="{FF2B5EF4-FFF2-40B4-BE49-F238E27FC236}">
                <a16:creationId xmlns:a16="http://schemas.microsoft.com/office/drawing/2014/main" id="{D958E83A-9A71-3D54-5341-98B24CB4E795}"/>
              </a:ext>
            </a:extLst>
          </p:cNvPr>
          <p:cNvSpPr>
            <a:spLocks noGrp="1"/>
          </p:cNvSpPr>
          <p:nvPr>
            <p:ph idx="1"/>
          </p:nvPr>
        </p:nvSpPr>
        <p:spPr>
          <a:xfrm>
            <a:off x="5591695" y="1402080"/>
            <a:ext cx="5320696" cy="4053840"/>
          </a:xfrm>
        </p:spPr>
        <p:txBody>
          <a:bodyPr anchor="ctr">
            <a:normAutofit/>
          </a:bodyPr>
          <a:lstStyle/>
          <a:p>
            <a:r>
              <a:rPr lang="en-US" dirty="0"/>
              <a:t>Open-source project started in 2013, company founded in 2019</a:t>
            </a:r>
          </a:p>
          <a:p>
            <a:r>
              <a:rPr lang="en-US" dirty="0" err="1"/>
              <a:t>Skia</a:t>
            </a:r>
            <a:r>
              <a:rPr lang="en-US" dirty="0"/>
              <a:t>-/Direct2D-based rendering engine (in flux: </a:t>
            </a:r>
            <a:r>
              <a:rPr lang="en-CA" dirty="0">
                <a:hlinkClick r:id="rId2"/>
              </a:rPr>
              <a:t>The Future of Avalonia's Rendering - Avalonia UI</a:t>
            </a:r>
            <a:r>
              <a:rPr lang="en-CA" dirty="0"/>
              <a:t>)</a:t>
            </a:r>
          </a:p>
          <a:p>
            <a:r>
              <a:rPr lang="en-CA" dirty="0"/>
              <a:t>Separate .</a:t>
            </a:r>
            <a:r>
              <a:rPr lang="en-CA"/>
              <a:t>csproj </a:t>
            </a:r>
            <a:r>
              <a:rPr lang="en-CA" dirty="0"/>
              <a:t>per platform</a:t>
            </a:r>
            <a:endParaRPr lang="en-US" dirty="0"/>
          </a:p>
          <a:p>
            <a:r>
              <a:rPr lang="en-US" dirty="0"/>
              <a:t>XAML for UI definition (</a:t>
            </a:r>
            <a:r>
              <a:rPr lang="en-CA" dirty="0"/>
              <a:t>.</a:t>
            </a:r>
            <a:r>
              <a:rPr lang="en-CA" dirty="0" err="1"/>
              <a:t>axaml</a:t>
            </a:r>
            <a:r>
              <a:rPr lang="en-CA" dirty="0"/>
              <a:t>)</a:t>
            </a:r>
            <a:endParaRPr lang="en-US" dirty="0"/>
          </a:p>
          <a:p>
            <a:r>
              <a:rPr lang="en-US" dirty="0"/>
              <a:t>Official support for iOS, Android, Windows, macOS, Linux, </a:t>
            </a:r>
            <a:r>
              <a:rPr lang="en-US" dirty="0" err="1"/>
              <a:t>WebAssembly</a:t>
            </a:r>
            <a:r>
              <a:rPr lang="en-US" dirty="0"/>
              <a:t>, </a:t>
            </a:r>
          </a:p>
        </p:txBody>
      </p:sp>
      <p:pic>
        <p:nvPicPr>
          <p:cNvPr id="4" name="Picture 2">
            <a:extLst>
              <a:ext uri="{FF2B5EF4-FFF2-40B4-BE49-F238E27FC236}">
                <a16:creationId xmlns:a16="http://schemas.microsoft.com/office/drawing/2014/main" id="{9494DAE2-B650-BE91-4CDC-2D4ED86BE1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316" y="89160"/>
            <a:ext cx="1365517" cy="14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788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ACBAF-53BD-B619-31C0-F123A3D96C7E}"/>
              </a:ext>
            </a:extLst>
          </p:cNvPr>
          <p:cNvSpPr>
            <a:spLocks noGrp="1"/>
          </p:cNvSpPr>
          <p:nvPr>
            <p:ph type="title"/>
          </p:nvPr>
        </p:nvSpPr>
        <p:spPr/>
        <p:txBody>
          <a:bodyPr/>
          <a:lstStyle/>
          <a:p>
            <a:r>
              <a:rPr lang="en-US" dirty="0"/>
              <a:t>.NET MAUI Architecture</a:t>
            </a:r>
          </a:p>
        </p:txBody>
      </p:sp>
      <p:pic>
        <p:nvPicPr>
          <p:cNvPr id="2050" name="Picture 2" descr=".NET MAUI architecture diagram.">
            <a:extLst>
              <a:ext uri="{FF2B5EF4-FFF2-40B4-BE49-F238E27FC236}">
                <a16:creationId xmlns:a16="http://schemas.microsoft.com/office/drawing/2014/main" id="{3E138A59-C5CA-331E-68D8-D5EBFDF983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071" y="2260824"/>
            <a:ext cx="5601857" cy="34133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70DFA1F-3531-F219-D5A4-CA1608255086}"/>
              </a:ext>
            </a:extLst>
          </p:cNvPr>
          <p:cNvSpPr txBox="1"/>
          <p:nvPr/>
        </p:nvSpPr>
        <p:spPr>
          <a:xfrm>
            <a:off x="1260078" y="5781554"/>
            <a:ext cx="9671842" cy="923330"/>
          </a:xfrm>
          <a:prstGeom prst="rect">
            <a:avLst/>
          </a:prstGeom>
          <a:noFill/>
        </p:spPr>
        <p:txBody>
          <a:bodyPr wrap="square" rtlCol="0">
            <a:spAutoFit/>
          </a:bodyPr>
          <a:lstStyle/>
          <a:p>
            <a:r>
              <a:rPr lang="en-CA" dirty="0">
                <a:latin typeface="Bell MT" panose="02020503060305020303" pitchFamily="18" charset="77"/>
              </a:rPr>
              <a:t>You write code that primarily interacts with the .NET MAUI controls and API layer (1). This layer then directly consumes the native platform APIs (3). In addition, app code may directly exercise platform APIs (2), if required.</a:t>
            </a:r>
            <a:endParaRPr lang="en-US" dirty="0">
              <a:latin typeface="Bell MT" panose="02020503060305020303" pitchFamily="18" charset="77"/>
            </a:endParaRPr>
          </a:p>
        </p:txBody>
      </p:sp>
    </p:spTree>
    <p:extLst>
      <p:ext uri="{BB962C8B-B14F-4D97-AF65-F5344CB8AC3E}">
        <p14:creationId xmlns:p14="http://schemas.microsoft.com/office/powerpoint/2010/main" val="1411741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EFF39-D79C-A3D0-5350-137D4D8FFA07}"/>
              </a:ext>
            </a:extLst>
          </p:cNvPr>
          <p:cNvSpPr>
            <a:spLocks noGrp="1"/>
          </p:cNvSpPr>
          <p:nvPr>
            <p:ph type="title"/>
          </p:nvPr>
        </p:nvSpPr>
        <p:spPr/>
        <p:txBody>
          <a:bodyPr/>
          <a:lstStyle/>
          <a:p>
            <a:r>
              <a:rPr lang="en-CA" dirty="0"/>
              <a:t>Uno Platform Architecture</a:t>
            </a:r>
          </a:p>
        </p:txBody>
      </p:sp>
      <p:pic>
        <p:nvPicPr>
          <p:cNvPr id="1026" name="Picture 2" descr="High-level architecture diagram - WinUI on Windows, Uno.UI on other platforms">
            <a:extLst>
              <a:ext uri="{FF2B5EF4-FFF2-40B4-BE49-F238E27FC236}">
                <a16:creationId xmlns:a16="http://schemas.microsoft.com/office/drawing/2014/main" id="{D3DCBAB2-8302-A47B-F06F-F9C08C5C24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914" y="2153412"/>
            <a:ext cx="9769890" cy="4542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86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F521-6CD5-51D6-B53E-389DEFAA178F}"/>
              </a:ext>
            </a:extLst>
          </p:cNvPr>
          <p:cNvSpPr>
            <a:spLocks noGrp="1"/>
          </p:cNvSpPr>
          <p:nvPr>
            <p:ph type="title"/>
          </p:nvPr>
        </p:nvSpPr>
        <p:spPr/>
        <p:txBody>
          <a:bodyPr/>
          <a:lstStyle/>
          <a:p>
            <a:r>
              <a:rPr lang="en-CA" dirty="0"/>
              <a:t>Avalonia Architecture</a:t>
            </a:r>
          </a:p>
        </p:txBody>
      </p:sp>
      <p:pic>
        <p:nvPicPr>
          <p:cNvPr id="2050" name="Picture 2">
            <a:extLst>
              <a:ext uri="{FF2B5EF4-FFF2-40B4-BE49-F238E27FC236}">
                <a16:creationId xmlns:a16="http://schemas.microsoft.com/office/drawing/2014/main" id="{4A761266-3BA3-5AC1-93E7-B1BC650D59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372" y="2153412"/>
            <a:ext cx="9673771" cy="3597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564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A37CE-BE2C-DD6E-5C7F-18A7C9A6A0C3}"/>
              </a:ext>
            </a:extLst>
          </p:cNvPr>
          <p:cNvSpPr>
            <a:spLocks noGrp="1"/>
          </p:cNvSpPr>
          <p:nvPr>
            <p:ph type="title"/>
          </p:nvPr>
        </p:nvSpPr>
        <p:spPr/>
        <p:txBody>
          <a:bodyPr/>
          <a:lstStyle/>
          <a:p>
            <a:r>
              <a:rPr lang="en-CA" dirty="0"/>
              <a:t>XAML Flavors</a:t>
            </a:r>
          </a:p>
        </p:txBody>
      </p:sp>
      <p:sp>
        <p:nvSpPr>
          <p:cNvPr id="3" name="Content Placeholder 2">
            <a:extLst>
              <a:ext uri="{FF2B5EF4-FFF2-40B4-BE49-F238E27FC236}">
                <a16:creationId xmlns:a16="http://schemas.microsoft.com/office/drawing/2014/main" id="{E72C5981-D9F0-D4D5-6459-7FE9F27D8181}"/>
              </a:ext>
            </a:extLst>
          </p:cNvPr>
          <p:cNvSpPr>
            <a:spLocks noGrp="1"/>
          </p:cNvSpPr>
          <p:nvPr>
            <p:ph idx="1"/>
          </p:nvPr>
        </p:nvSpPr>
        <p:spPr>
          <a:xfrm>
            <a:off x="2231135" y="2638044"/>
            <a:ext cx="8643473" cy="3101983"/>
          </a:xfrm>
        </p:spPr>
        <p:txBody>
          <a:bodyPr>
            <a:normAutofit fontScale="77500" lnSpcReduction="20000"/>
          </a:bodyPr>
          <a:lstStyle/>
          <a:p>
            <a:r>
              <a:rPr lang="en-CA" dirty="0"/>
              <a:t>.NET MAUI  (Uses its own API – evolved from XF APIs)</a:t>
            </a:r>
          </a:p>
          <a:p>
            <a:pPr lvl="1"/>
            <a:r>
              <a:rPr lang="en-CA" dirty="0" err="1">
                <a:latin typeface="Consolas" panose="020B0609020204030204" pitchFamily="49" charset="0"/>
              </a:rPr>
              <a:t>xmlns</a:t>
            </a:r>
            <a:r>
              <a:rPr lang="en-CA" dirty="0">
                <a:latin typeface="Consolas" panose="020B0609020204030204" pitchFamily="49" charset="0"/>
              </a:rPr>
              <a:t>="http://schemas.microsoft.com/dotnet/2021/</a:t>
            </a:r>
            <a:r>
              <a:rPr lang="en-CA" dirty="0" err="1">
                <a:latin typeface="Consolas" panose="020B0609020204030204" pitchFamily="49" charset="0"/>
              </a:rPr>
              <a:t>maui</a:t>
            </a:r>
            <a:r>
              <a:rPr lang="en-CA" dirty="0">
                <a:latin typeface="Consolas" panose="020B0609020204030204" pitchFamily="49" charset="0"/>
              </a:rPr>
              <a:t>"</a:t>
            </a:r>
          </a:p>
          <a:p>
            <a:pPr lvl="1"/>
            <a:r>
              <a:rPr lang="en-US" dirty="0">
                <a:hlinkClick r:id="rId2"/>
              </a:rPr>
              <a:t>Get started with .NET MAUI XAML - .NET MAUI | Microsoft Learn</a:t>
            </a:r>
            <a:endParaRPr lang="en-CA" dirty="0">
              <a:latin typeface="Consolas" panose="020B0609020204030204" pitchFamily="49" charset="0"/>
            </a:endParaRPr>
          </a:p>
          <a:p>
            <a:endParaRPr lang="en-CA" dirty="0">
              <a:latin typeface="Consolas" panose="020B0609020204030204" pitchFamily="49" charset="0"/>
            </a:endParaRPr>
          </a:p>
          <a:p>
            <a:r>
              <a:rPr lang="en-CA" dirty="0"/>
              <a:t>Uno Platform (Uses existing </a:t>
            </a:r>
            <a:r>
              <a:rPr lang="en-CA" dirty="0" err="1"/>
              <a:t>WinUI</a:t>
            </a:r>
            <a:r>
              <a:rPr lang="en-CA" dirty="0"/>
              <a:t> 3 APIs)</a:t>
            </a:r>
          </a:p>
          <a:p>
            <a:pPr lvl="1"/>
            <a:r>
              <a:rPr lang="en-CA" dirty="0" err="1">
                <a:latin typeface="Consolas" panose="020B0609020204030204" pitchFamily="49" charset="0"/>
              </a:rPr>
              <a:t>xmlns</a:t>
            </a:r>
            <a:r>
              <a:rPr lang="en-CA" dirty="0">
                <a:latin typeface="Consolas" panose="020B0609020204030204" pitchFamily="49" charset="0"/>
              </a:rPr>
              <a:t>="http://schemas.microsoft.com/</a:t>
            </a:r>
            <a:r>
              <a:rPr lang="en-CA" dirty="0" err="1">
                <a:latin typeface="Consolas" panose="020B0609020204030204" pitchFamily="49" charset="0"/>
              </a:rPr>
              <a:t>winfx</a:t>
            </a:r>
            <a:r>
              <a:rPr lang="en-CA" dirty="0">
                <a:latin typeface="Consolas" panose="020B0609020204030204" pitchFamily="49" charset="0"/>
              </a:rPr>
              <a:t>/2006/</a:t>
            </a:r>
            <a:r>
              <a:rPr lang="en-CA" dirty="0" err="1">
                <a:latin typeface="Consolas" panose="020B0609020204030204" pitchFamily="49" charset="0"/>
              </a:rPr>
              <a:t>xaml</a:t>
            </a:r>
            <a:r>
              <a:rPr lang="en-CA" dirty="0">
                <a:latin typeface="Consolas" panose="020B0609020204030204" pitchFamily="49" charset="0"/>
              </a:rPr>
              <a:t>/presentation" </a:t>
            </a:r>
            <a:r>
              <a:rPr lang="en-CA" sz="1800" dirty="0">
                <a:latin typeface="Gill Sans MT (Body)"/>
              </a:rPr>
              <a:t>(same as </a:t>
            </a:r>
            <a:r>
              <a:rPr lang="en-CA" sz="1800" dirty="0" err="1">
                <a:latin typeface="Gill Sans MT (Body)"/>
              </a:rPr>
              <a:t>WinUI</a:t>
            </a:r>
            <a:r>
              <a:rPr lang="en-CA" sz="1800" dirty="0">
                <a:latin typeface="Gill Sans MT (Body)"/>
              </a:rPr>
              <a:t>)</a:t>
            </a:r>
          </a:p>
          <a:p>
            <a:pPr lvl="1"/>
            <a:r>
              <a:rPr lang="en-US" dirty="0">
                <a:hlinkClick r:id="rId3"/>
              </a:rPr>
              <a:t>Differences between </a:t>
            </a:r>
            <a:r>
              <a:rPr lang="en-US" dirty="0" err="1">
                <a:hlinkClick r:id="rId3"/>
              </a:rPr>
              <a:t>Uno.UI</a:t>
            </a:r>
            <a:r>
              <a:rPr lang="en-US" dirty="0">
                <a:hlinkClick r:id="rId3"/>
              </a:rPr>
              <a:t> and </a:t>
            </a:r>
            <a:r>
              <a:rPr lang="en-US" dirty="0" err="1">
                <a:hlinkClick r:id="rId3"/>
              </a:rPr>
              <a:t>WinUI</a:t>
            </a:r>
            <a:endParaRPr lang="en-CA" dirty="0">
              <a:latin typeface="Consolas" panose="020B0609020204030204" pitchFamily="49" charset="0"/>
            </a:endParaRPr>
          </a:p>
          <a:p>
            <a:pPr lvl="1"/>
            <a:endParaRPr lang="en-CA" dirty="0">
              <a:latin typeface="Consolas" panose="020B0609020204030204" pitchFamily="49" charset="0"/>
            </a:endParaRPr>
          </a:p>
          <a:p>
            <a:r>
              <a:rPr lang="en-CA" dirty="0">
                <a:latin typeface="Gill Sans MT (Body)"/>
              </a:rPr>
              <a:t>Avalonia (WPF-</a:t>
            </a:r>
            <a:r>
              <a:rPr lang="en-CA" dirty="0" err="1">
                <a:latin typeface="Gill Sans MT (Body)"/>
              </a:rPr>
              <a:t>esque</a:t>
            </a:r>
            <a:r>
              <a:rPr lang="en-CA" dirty="0">
                <a:latin typeface="Gill Sans MT (Body)"/>
              </a:rPr>
              <a:t>)</a:t>
            </a:r>
          </a:p>
          <a:p>
            <a:pPr lvl="1"/>
            <a:r>
              <a:rPr lang="en-CA" dirty="0" err="1">
                <a:latin typeface="Consolas" panose="020B0609020204030204" pitchFamily="49" charset="0"/>
              </a:rPr>
              <a:t>xmlns</a:t>
            </a:r>
            <a:r>
              <a:rPr lang="en-CA" dirty="0">
                <a:latin typeface="Consolas" panose="020B0609020204030204" pitchFamily="49" charset="0"/>
              </a:rPr>
              <a:t>="https://github.com/</a:t>
            </a:r>
            <a:r>
              <a:rPr lang="en-CA" dirty="0" err="1">
                <a:latin typeface="Consolas" panose="020B0609020204030204" pitchFamily="49" charset="0"/>
              </a:rPr>
              <a:t>avaloniaui</a:t>
            </a:r>
            <a:r>
              <a:rPr lang="en-CA" dirty="0">
                <a:latin typeface="Consolas" panose="020B0609020204030204" pitchFamily="49" charset="0"/>
              </a:rPr>
              <a:t>"</a:t>
            </a:r>
          </a:p>
          <a:p>
            <a:pPr lvl="1"/>
            <a:r>
              <a:rPr lang="en-US" dirty="0">
                <a:hlinkClick r:id="rId4"/>
              </a:rPr>
              <a:t>From WPF to Avalonia: A Guide for .NET Developers Exploring Cross-Platform UI Frameworks - Avalonia UI</a:t>
            </a:r>
            <a:endParaRPr lang="en-CA" dirty="0">
              <a:latin typeface="Consolas" panose="020B0609020204030204" pitchFamily="49" charset="0"/>
            </a:endParaRPr>
          </a:p>
        </p:txBody>
      </p:sp>
    </p:spTree>
    <p:extLst>
      <p:ext uri="{BB962C8B-B14F-4D97-AF65-F5344CB8AC3E}">
        <p14:creationId xmlns:p14="http://schemas.microsoft.com/office/powerpoint/2010/main" val="293717385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275</TotalTime>
  <Words>529</Words>
  <Application>Microsoft Office PowerPoint</Application>
  <PresentationFormat>Widescreen</PresentationFormat>
  <Paragraphs>60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Bell MT</vt:lpstr>
      <vt:lpstr>Consolas</vt:lpstr>
      <vt:lpstr>Gill Sans MT</vt:lpstr>
      <vt:lpstr>Gill Sans MT (Body)</vt:lpstr>
      <vt:lpstr>Parcel</vt:lpstr>
      <vt:lpstr>The Wonderful World of .NET Cross-Platform Development</vt:lpstr>
      <vt:lpstr>Frameworks (At a Glance)</vt:lpstr>
      <vt:lpstr>.NET MAUI Report Card</vt:lpstr>
      <vt:lpstr>Uno PlatformReport Card</vt:lpstr>
      <vt:lpstr>AvaloniaReport Card</vt:lpstr>
      <vt:lpstr>.NET MAUI Architecture</vt:lpstr>
      <vt:lpstr>Uno Platform Architecture</vt:lpstr>
      <vt:lpstr>Avalonia Architecture</vt:lpstr>
      <vt:lpstr>XAML Flavors</vt:lpstr>
      <vt:lpstr>PowerPoint Presentation</vt:lpstr>
      <vt:lpstr>Time for Demos!</vt:lpstr>
      <vt:lpstr>A Migration Story…</vt:lpstr>
      <vt:lpstr>A Migration Story (cont.)</vt:lpstr>
      <vt:lpstr>A Migration Story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Steve Bilogan</dc:creator>
  <cp:lastModifiedBy>Steve Bilogan</cp:lastModifiedBy>
  <cp:revision>10</cp:revision>
  <dcterms:created xsi:type="dcterms:W3CDTF">2026-01-16T00:14:56Z</dcterms:created>
  <dcterms:modified xsi:type="dcterms:W3CDTF">2026-01-16T05:06:18Z</dcterms:modified>
</cp:coreProperties>
</file>